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3" r:id="rId3"/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6850" lvl="0" marL="34290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900"/>
              <a:buChar char="•"/>
            </a:pPr>
            <a:r>
              <a:rPr lang="en-US" sz="900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Object appearance, Object movement, Background appearance, Background clutter, Background similarity</a:t>
            </a:r>
            <a:endParaRPr sz="900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34290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900"/>
              <a:buChar char="•"/>
            </a:pPr>
            <a:r>
              <a:rPr lang="en-US" sz="900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Deformation, Motion blur, Camera movement, Illuminations, Transparency, Occlusions, Erratic movement</a:t>
            </a:r>
            <a:endParaRPr/>
          </a:p>
        </p:txBody>
      </p:sp>
      <p:sp>
        <p:nvSpPr>
          <p:cNvPr id="172" name="Google Shape;172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EAO calculates average overlap over long sequences and computes a curve. Then takes a range from point to point along this curve (usually a short portion at the beginning to represent short sequences) and sums all of those into an average.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EFO is tracking time / time required to perform that filter operation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Faster computer means smaller denominator and smaller numerator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Slower computer means bigger denominator and bigger numerator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http://www.cs.umd.edu/~djacobs/CMSC426/Convolution.pdf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298c8b88_1_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b298c8b88_1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http://www.cs.umd.edu/~djacobs/CMSC426/Convolution.pdf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2b298c8b88_1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298c8b88_1_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2b298c8b88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b298c8b88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hue saturation value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 binary patterns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histogram of oriented gradients</a:t>
            </a:r>
            <a:endParaRPr/>
          </a:p>
        </p:txBody>
      </p:sp>
      <p:sp>
        <p:nvSpPr>
          <p:cNvPr id="233" name="Google Shape;233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number of pixels used in constructing an image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model corresponding to the current frame is made by fine tuning the CNN that produced the highest likelihood for state estimation. Each path keeps track of a separate history about target appearance changes. Robust to short-term occlusions and tracking failures.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b298c8b88_1_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b298c8b88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b298c8b88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34290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900"/>
              <a:buChar char="•"/>
            </a:pPr>
            <a:r>
              <a:t/>
            </a:r>
            <a:endParaRPr sz="900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4302329" y="4021295"/>
            <a:ext cx="576292" cy="576105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457200" y="144989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371600" y="2694275"/>
            <a:ext cx="6400800" cy="122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UT_logo_RGB.eps" id="16" name="Google Shape;16;p2"/>
          <p:cNvPicPr preferRelativeResize="0"/>
          <p:nvPr/>
        </p:nvPicPr>
        <p:blipFill rotWithShape="1">
          <a:blip r:embed="rId2">
            <a:alphaModFix/>
          </a:blip>
          <a:srcRect b="-14348" l="-4524" r="-4656" t="-7509"/>
          <a:stretch/>
        </p:blipFill>
        <p:spPr>
          <a:xfrm>
            <a:off x="3520440" y="4005072"/>
            <a:ext cx="2129142" cy="151059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0" y="6330206"/>
            <a:ext cx="9144000" cy="527794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4302329" y="4021295"/>
            <a:ext cx="576292" cy="576105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2"/>
          <p:cNvSpPr txBox="1"/>
          <p:nvPr>
            <p:ph type="title"/>
          </p:nvPr>
        </p:nvSpPr>
        <p:spPr>
          <a:xfrm>
            <a:off x="457200" y="144989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1371600" y="2694275"/>
            <a:ext cx="6400800" cy="122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UT_logo_RGB.eps" id="72" name="Google Shape;72;p12"/>
          <p:cNvPicPr preferRelativeResize="0"/>
          <p:nvPr/>
        </p:nvPicPr>
        <p:blipFill rotWithShape="1">
          <a:blip r:embed="rId2">
            <a:alphaModFix/>
          </a:blip>
          <a:srcRect b="-14348" l="-4524" r="-4656" t="-7509"/>
          <a:stretch/>
        </p:blipFill>
        <p:spPr>
          <a:xfrm>
            <a:off x="3520440" y="4005072"/>
            <a:ext cx="2129142" cy="151059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/>
          <p:nvPr/>
        </p:nvSpPr>
        <p:spPr>
          <a:xfrm>
            <a:off x="0" y="6330206"/>
            <a:ext cx="9144000" cy="527794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or Text Block">
  <p:cSld name="Quote or Text Block">
    <p:bg>
      <p:bgPr>
        <a:solidFill>
          <a:srgbClr val="FF8200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>
            <a:off x="457200" y="222955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rgia"/>
              <a:buNone/>
              <a:defRPr b="0" i="0" sz="36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3"/>
          <p:cNvSpPr txBox="1"/>
          <p:nvPr>
            <p:ph idx="10" type="dt"/>
          </p:nvPr>
        </p:nvSpPr>
        <p:spPr>
          <a:xfrm>
            <a:off x="457200" y="6356350"/>
            <a:ext cx="13106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1" type="ftr"/>
          </p:nvPr>
        </p:nvSpPr>
        <p:spPr>
          <a:xfrm>
            <a:off x="1767809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4667371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0" type="dt"/>
          </p:nvPr>
        </p:nvSpPr>
        <p:spPr>
          <a:xfrm>
            <a:off x="457200" y="6356350"/>
            <a:ext cx="13106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1" type="ftr"/>
          </p:nvPr>
        </p:nvSpPr>
        <p:spPr>
          <a:xfrm>
            <a:off x="1767809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4667371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range Section Header">
  <p:cSld name="Orange Section Header">
    <p:bg>
      <p:bgPr>
        <a:solidFill>
          <a:srgbClr val="FF8200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idx="10" type="dt"/>
          </p:nvPr>
        </p:nvSpPr>
        <p:spPr>
          <a:xfrm>
            <a:off x="457200" y="6356350"/>
            <a:ext cx="13106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11" type="ftr"/>
          </p:nvPr>
        </p:nvSpPr>
        <p:spPr>
          <a:xfrm>
            <a:off x="1767809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4667371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B3C3E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B3C3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B3C3E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B3C3E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B3C3E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B3C3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B3C3E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B3C3E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B3C3E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B3C3E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B3C3E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B3C3E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B3C3E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B3C3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B3C3E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B3C3E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0" type="dt"/>
          </p:nvPr>
        </p:nvSpPr>
        <p:spPr>
          <a:xfrm>
            <a:off x="457200" y="6356350"/>
            <a:ext cx="13106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1" type="ftr"/>
          </p:nvPr>
        </p:nvSpPr>
        <p:spPr>
          <a:xfrm>
            <a:off x="1767809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4667371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10" type="dt"/>
          </p:nvPr>
        </p:nvSpPr>
        <p:spPr>
          <a:xfrm>
            <a:off x="457200" y="6356350"/>
            <a:ext cx="13106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1767809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4667371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: Big Orange">
  <p:cSld name="Title: Big Orange">
    <p:bg>
      <p:bgPr>
        <a:solidFill>
          <a:srgbClr val="FF82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57200" y="144989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78810" y="4021295"/>
            <a:ext cx="1983963" cy="131916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2694275"/>
            <a:ext cx="6400800" cy="122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: Big Logo" showMasterSp="0">
  <p:cSld name="Title: Big Log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4661212"/>
            <a:ext cx="9144000" cy="2196788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1371600" y="215736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78810" y="5072195"/>
            <a:ext cx="1983963" cy="131916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ctrTitle"/>
          </p:nvPr>
        </p:nvSpPr>
        <p:spPr>
          <a:xfrm>
            <a:off x="685800" y="39671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: Minimal Identity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685800" y="132585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371600" y="308162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/>
          <p:nvPr/>
        </p:nvSpPr>
        <p:spPr>
          <a:xfrm>
            <a:off x="0" y="6330206"/>
            <a:ext cx="9144000" cy="527794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T_logo_RIGHT_KNOCKOUT.eps"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7955" y="6441967"/>
            <a:ext cx="1393351" cy="314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: Your Custom Photo">
  <p:cSld name="Title: Your Custom Phot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>
            <p:ph idx="2" type="pic"/>
          </p:nvPr>
        </p:nvSpPr>
        <p:spPr>
          <a:xfrm>
            <a:off x="0" y="0"/>
            <a:ext cx="4950346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77797C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779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rgbClr val="3B3C3E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rgbClr val="3B3C3E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6"/>
          <p:cNvSpPr/>
          <p:nvPr/>
        </p:nvSpPr>
        <p:spPr>
          <a:xfrm>
            <a:off x="4950346" y="0"/>
            <a:ext cx="4193654" cy="6858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4950346" y="274637"/>
            <a:ext cx="4193654" cy="3546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51676" y="4313728"/>
            <a:ext cx="2369516" cy="158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: Photo 1" showMasterSp="0">
  <p:cSld name="Title: Photo 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yresJosh.jpg" id="38" name="Google Shape;3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18487" y="0"/>
            <a:ext cx="10296353" cy="683761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/>
          <p:nvPr/>
        </p:nvSpPr>
        <p:spPr>
          <a:xfrm>
            <a:off x="4564442" y="0"/>
            <a:ext cx="4193654" cy="6858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4564442" y="274637"/>
            <a:ext cx="4193654" cy="3546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7932" y="4313728"/>
            <a:ext cx="2369516" cy="158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: Photo 2">
  <p:cSld name="Title: Photo 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lag2.jpg" id="43" name="Google Shape;4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7904" cy="685460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/>
          <p:nvPr/>
        </p:nvSpPr>
        <p:spPr>
          <a:xfrm>
            <a:off x="4564442" y="0"/>
            <a:ext cx="4193654" cy="6858000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7932" y="4313728"/>
            <a:ext cx="2369516" cy="158717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>
            <p:ph idx="1" type="body"/>
          </p:nvPr>
        </p:nvSpPr>
        <p:spPr>
          <a:xfrm>
            <a:off x="4564442" y="649288"/>
            <a:ext cx="4193654" cy="3160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B3C3E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B3C3E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B3C3E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B3C3E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457200" y="6356350"/>
            <a:ext cx="13978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1855063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4750663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3B3C3E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B3C3E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B3C3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B3C3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3B3C3E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B3C3E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B3C3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B3C3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457200" y="6356350"/>
            <a:ext cx="13106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1767809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4667371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640"/>
              </a:spcBef>
              <a:spcAft>
                <a:spcPts val="0"/>
              </a:spcAft>
              <a:buClr>
                <a:srgbClr val="77797C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7797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B3C3E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B3C3E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0" y="6330206"/>
            <a:ext cx="9144000" cy="527794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B3C3E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B3C3E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200" y="6356350"/>
            <a:ext cx="13106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1767809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4667371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T_logo_RIGHT_KNOCKOUT.eps" id="54" name="Google Shape;54;p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21048" y="6441967"/>
            <a:ext cx="1393351" cy="31441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O2JFeKSRSlC1SkVW1Hudt8cp4OJmKwIx/view" TargetMode="External"/><Relationship Id="rId4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457200" y="144989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Visual Object Tracking </a:t>
            </a:r>
            <a:endParaRPr b="0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8"/>
          <p:cNvSpPr txBox="1"/>
          <p:nvPr>
            <p:ph idx="1" type="subTitle"/>
          </p:nvPr>
        </p:nvSpPr>
        <p:spPr>
          <a:xfrm>
            <a:off x="1371600" y="2694275"/>
            <a:ext cx="6400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Elliot Greenlee</a:t>
            </a: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, J.T. </a:t>
            </a:r>
            <a:r>
              <a:rPr lang="en-US"/>
              <a:t>Liso</a:t>
            </a: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November</a:t>
            </a: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/>
              <a:t>28</a:t>
            </a: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, 2017</a:t>
            </a:r>
            <a:endParaRPr b="0" i="0" sz="32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Bag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Basketball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Soccer</a:t>
            </a:r>
            <a:endParaRPr b="0" i="0" sz="32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7" title="My Movie 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125" y="16490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lang="en-US"/>
              <a:t>State of the Art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endParaRPr b="0" i="0" sz="32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VOT Challenge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Single-object, single-camera, short-term, model-free trackers evaluated on overlap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Objects visible throughout the whole sequence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4 Datasets/Papers/Methods (2014-2017)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Tutorials, guides, and support forums</a:t>
            </a:r>
            <a:endParaRPr b="0" i="0" sz="32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Performance Metrics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Robustness: number of failures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Rank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Expected average overlap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Equivalent filter operations </a:t>
            </a:r>
            <a:endParaRPr b="0" i="0" sz="32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0152" y="2103793"/>
            <a:ext cx="2294153" cy="96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200" y="2533585"/>
            <a:ext cx="2271974" cy="65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7550" y="3155998"/>
            <a:ext cx="3021391" cy="673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7550" y="3784866"/>
            <a:ext cx="3188464" cy="1767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4737814"/>
            <a:ext cx="4540910" cy="1356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1" lang="en-US"/>
              <a:t>State of the Art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endParaRPr b="0" i="0" sz="32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State-of-the-Art 201</a:t>
            </a:r>
            <a:r>
              <a:rPr lang="en-US"/>
              <a:t>4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CNN: </a:t>
            </a:r>
            <a:r>
              <a:rPr lang="en-US" sz="2720"/>
              <a:t>0</a:t>
            </a:r>
            <a:endParaRPr sz="2720"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lang="en-US" sz="2720"/>
              <a:t>Keypoint Based: 4</a:t>
            </a:r>
            <a:endParaRPr sz="2720"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lang="en-US" sz="2720"/>
              <a:t>H</a:t>
            </a: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720"/>
              <a:t>C</a:t>
            </a: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rafted </a:t>
            </a:r>
            <a:r>
              <a:rPr lang="en-US" sz="2720"/>
              <a:t>F</a:t>
            </a: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eatures: </a:t>
            </a:r>
            <a:r>
              <a:rPr lang="en-US" sz="2720"/>
              <a:t>3D</a:t>
            </a: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en-US" sz="2720"/>
              <a:t>12G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lang="en-US" sz="2720"/>
              <a:t>Correlation Filter</a:t>
            </a: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720"/>
              <a:t>8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Part-based: </a:t>
            </a:r>
            <a:r>
              <a:rPr lang="en-US" sz="2720"/>
              <a:t>6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Combination: 5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lang="en-US" sz="2720"/>
              <a:t>DSST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lang="en-US" sz="2720"/>
              <a:t>SAMF</a:t>
            </a:r>
            <a:endParaRPr b="0" i="0" sz="272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State-of-the-Art 201</a:t>
            </a:r>
            <a:r>
              <a:rPr lang="en-US"/>
              <a:t>5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CNN: </a:t>
            </a:r>
            <a:r>
              <a:rPr lang="en-US" sz="2720"/>
              <a:t>3</a:t>
            </a:r>
            <a:endParaRPr sz="2720"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lang="en-US" sz="2720"/>
              <a:t>Object Proposal Based: 3</a:t>
            </a:r>
            <a:endParaRPr sz="2720"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lang="en-US" sz="2720"/>
              <a:t>H</a:t>
            </a: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720"/>
              <a:t>C</a:t>
            </a: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rafted </a:t>
            </a:r>
            <a:r>
              <a:rPr lang="en-US" sz="2720"/>
              <a:t>F</a:t>
            </a: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eatures: </a:t>
            </a:r>
            <a:r>
              <a:rPr lang="en-US" sz="2720"/>
              <a:t>4</a:t>
            </a: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en-US" sz="2720"/>
              <a:t>9G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lang="en-US" sz="2720"/>
              <a:t>Correlation Filter</a:t>
            </a: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720"/>
              <a:t>16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Part-based: </a:t>
            </a:r>
            <a:r>
              <a:rPr lang="en-US" sz="2720"/>
              <a:t>14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Combination: 5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lang="en-US" sz="2720"/>
              <a:t>MDNET</a:t>
            </a: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720"/>
              <a:t>60</a:t>
            </a: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% accuracy, 0.3</a:t>
            </a:r>
            <a:r>
              <a:rPr lang="en-US" sz="2720"/>
              <a:t>8</a:t>
            </a: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 EAO, and 0.</a:t>
            </a:r>
            <a:r>
              <a:rPr lang="en-US" sz="2720"/>
              <a:t>69</a:t>
            </a: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 robustness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lang="en-US" sz="2720"/>
              <a:t>DeepSRDCF </a:t>
            </a: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2720"/>
              <a:t>6</a:t>
            </a: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% accuracy, 0.3</a:t>
            </a:r>
            <a:r>
              <a:rPr lang="en-US" sz="2720"/>
              <a:t>2</a:t>
            </a: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 EAO, and </a:t>
            </a:r>
            <a:r>
              <a:rPr lang="en-US" sz="2720"/>
              <a:t>1.05 </a:t>
            </a: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robustness</a:t>
            </a:r>
            <a:endParaRPr b="0" i="0" sz="272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State-of-the-Art 2016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CNN: 8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lang="en-US" sz="2720"/>
              <a:t>H</a:t>
            </a: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and crafted features: 5D + 7G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Correlation Filter: 26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Part-based: 18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Combination: 5</a:t>
            </a:r>
            <a:endParaRPr b="0" i="0" sz="272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TCNN 55% accuracy, 0.32 EAO, and 0.27 robustness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3B3C3E"/>
              </a:buClr>
              <a:buSzPts val="2720"/>
              <a:buFont typeface="Arial"/>
              <a:buChar char="•"/>
            </a:pPr>
            <a:r>
              <a:rPr b="0" i="0" lang="en-US" sz="272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C-COT 54% accuracy, 0.33 EAO, and 0.24 robustness</a:t>
            </a:r>
            <a:endParaRPr b="0" i="0" sz="272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Hand Crafted Features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HSV color histogram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LBP texture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HOG edge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Color name</a:t>
            </a:r>
            <a:endParaRPr b="0" i="0" sz="32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250" y="1600200"/>
            <a:ext cx="3473901" cy="258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000" y="4117950"/>
            <a:ext cx="4608151" cy="1316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150" y="4117950"/>
            <a:ext cx="4296500" cy="21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EBT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No implicit motion model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Objectness measure</a:t>
            </a:r>
            <a:endParaRPr b="0" i="0" sz="32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5876" y="2529349"/>
            <a:ext cx="3952075" cy="34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lang="en-US"/>
              <a:t>State of the Art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endParaRPr b="0" i="0" sz="32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C-COT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Get features from CNN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Shallow layers have higher spatial resolution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Deep layers have lower spatial resolution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Normal Discriminative Correlation Filters can only use one resolution</a:t>
            </a:r>
            <a:endParaRPr b="0" i="0" sz="32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2017" y="4608287"/>
            <a:ext cx="2810270" cy="1513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CNN Methods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Pre-training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Pre-train on ImageNet</a:t>
            </a:r>
            <a:endParaRPr b="0" i="0" sz="32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lang="en-US"/>
              <a:t>VGGNet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Generate a probability map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Fine tune online</a:t>
            </a:r>
            <a:endParaRPr b="0" i="0" sz="32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MDNet-N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MDNet trained on a complicated set of sequences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MDNet-N uses </a:t>
            </a:r>
            <a:r>
              <a:rPr lang="en-US"/>
              <a:t>I</a:t>
            </a: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mage</a:t>
            </a:r>
            <a:r>
              <a:rPr lang="en-US"/>
              <a:t>N</a:t>
            </a: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et</a:t>
            </a:r>
            <a:endParaRPr b="0" i="0" sz="32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Hard negative mining</a:t>
            </a:r>
            <a:endParaRPr b="0" i="0" sz="32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TCNN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Keep track of last 10 in tree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Duplicate VGG base network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Only train last few layers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lang="en-US"/>
              <a:t>Branch r</a:t>
            </a: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eliability</a:t>
            </a:r>
            <a:endParaRPr b="0" i="0" sz="32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110" y="3471863"/>
            <a:ext cx="4576712" cy="265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lang="en-US"/>
              <a:t>State of the Art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1" lang="en-US"/>
              <a:t>Methods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CNN Applications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lang="en-US"/>
              <a:t>Use MDNet-N basics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lang="en-US"/>
              <a:t>Improve candidate search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lang="en-US"/>
              <a:t>Replace core network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lang="en-US"/>
              <a:t>Improve feature selection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Conferences</a:t>
            </a:r>
            <a:endParaRPr/>
          </a:p>
        </p:txBody>
      </p:sp>
      <p:sp>
        <p:nvSpPr>
          <p:cNvPr id="298" name="Google Shape;298;p43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ICIP</a:t>
            </a:r>
            <a:endParaRPr/>
          </a:p>
        </p:txBody>
      </p:sp>
      <p:sp>
        <p:nvSpPr>
          <p:cNvPr id="299" name="Google Shape;299;p43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The International Conference on Image Processing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IEEE Conference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February 7, 2018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 Rank (94)</a:t>
            </a:r>
            <a:endParaRPr/>
          </a:p>
        </p:txBody>
      </p:sp>
      <p:sp>
        <p:nvSpPr>
          <p:cNvPr id="300" name="Google Shape;300;p43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ECCV</a:t>
            </a:r>
            <a:endParaRPr/>
          </a:p>
        </p:txBody>
      </p:sp>
      <p:sp>
        <p:nvSpPr>
          <p:cNvPr id="301" name="Google Shape;301;p43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The European Conference on Computer Vision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Springer Science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March 14, 2018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 Rank (3)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>
            <p:ph type="title"/>
          </p:nvPr>
        </p:nvSpPr>
        <p:spPr>
          <a:xfrm>
            <a:off x="457200" y="144989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Visual Object Tracking 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4"/>
          <p:cNvSpPr txBox="1"/>
          <p:nvPr>
            <p:ph idx="1" type="subTitle"/>
          </p:nvPr>
        </p:nvSpPr>
        <p:spPr>
          <a:xfrm>
            <a:off x="1371600" y="2694275"/>
            <a:ext cx="6400800" cy="122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Elliot Greenlee, J.T. Liso</a:t>
            </a:r>
            <a:endParaRPr/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b="0" i="0" sz="32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Robotics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Augmented Reality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Surveillance</a:t>
            </a:r>
            <a:endParaRPr b="0" i="0" sz="32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7899" y="566220"/>
            <a:ext cx="1982689" cy="2639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1490" y="3681704"/>
            <a:ext cx="3076162" cy="2307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3879370"/>
            <a:ext cx="3758523" cy="2122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Marked target in first frame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Model this target or discriminate from background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Identify target in future frames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Pictures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696209"/>
            <a:ext cx="4038600" cy="2333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7100" y="2021681"/>
            <a:ext cx="3860800" cy="36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Object Tracking Vocab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bounding box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single-object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single-camera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model-free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short-term 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overlap</a:t>
            </a:r>
            <a:endParaRPr b="0" i="0" sz="32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lang="en-US"/>
              <a:t>State of the Art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endParaRPr b="0" i="0" sz="32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Between Sequences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Object appearance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Object movement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Background appearance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Background clutter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Background similarity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Within Sequences</a:t>
            </a:r>
            <a:endParaRPr b="1" i="0" sz="4400" u="none" cap="none" strike="noStrike">
              <a:solidFill>
                <a:srgbClr val="3B3C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Deformation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Motion blur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Camera movement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Illuminations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Transparency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Occlusions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rPr>
              <a:t>Erratic movement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 Screen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: Meta Inf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